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5" r:id="rId1"/>
  </p:sldMasterIdLst>
  <p:notesMasterIdLst>
    <p:notesMasterId r:id="rId27"/>
  </p:notesMasterIdLst>
  <p:sldIdLst>
    <p:sldId id="256" r:id="rId2"/>
    <p:sldId id="257" r:id="rId3"/>
    <p:sldId id="281" r:id="rId4"/>
    <p:sldId id="258" r:id="rId5"/>
    <p:sldId id="276" r:id="rId6"/>
    <p:sldId id="283" r:id="rId7"/>
    <p:sldId id="277" r:id="rId8"/>
    <p:sldId id="267" r:id="rId9"/>
    <p:sldId id="268" r:id="rId10"/>
    <p:sldId id="294" r:id="rId11"/>
    <p:sldId id="270" r:id="rId12"/>
    <p:sldId id="295" r:id="rId13"/>
    <p:sldId id="296" r:id="rId14"/>
    <p:sldId id="297" r:id="rId15"/>
    <p:sldId id="298" r:id="rId16"/>
    <p:sldId id="299" r:id="rId17"/>
    <p:sldId id="300" r:id="rId18"/>
    <p:sldId id="269" r:id="rId19"/>
    <p:sldId id="288" r:id="rId20"/>
    <p:sldId id="289" r:id="rId21"/>
    <p:sldId id="271" r:id="rId22"/>
    <p:sldId id="291" r:id="rId23"/>
    <p:sldId id="292" r:id="rId24"/>
    <p:sldId id="301" r:id="rId25"/>
    <p:sldId id="29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69B079-4226-4D5F-9C93-FD14394DE0D9}">
          <p14:sldIdLst>
            <p14:sldId id="256"/>
            <p14:sldId id="257"/>
            <p14:sldId id="281"/>
          </p14:sldIdLst>
        </p14:section>
        <p14:section name="Untitled Section" id="{C1C346F8-007F-45EB-BA51-989845B92AED}">
          <p14:sldIdLst>
            <p14:sldId id="258"/>
            <p14:sldId id="276"/>
            <p14:sldId id="283"/>
            <p14:sldId id="277"/>
            <p14:sldId id="267"/>
            <p14:sldId id="268"/>
            <p14:sldId id="294"/>
            <p14:sldId id="270"/>
            <p14:sldId id="295"/>
            <p14:sldId id="296"/>
            <p14:sldId id="297"/>
          </p14:sldIdLst>
        </p14:section>
        <p14:section name="Untitled Section" id="{F74E31F7-1C20-42C9-A3E9-76A1B0BD9ABF}">
          <p14:sldIdLst>
            <p14:sldId id="298"/>
            <p14:sldId id="299"/>
            <p14:sldId id="300"/>
            <p14:sldId id="269"/>
            <p14:sldId id="288"/>
            <p14:sldId id="289"/>
            <p14:sldId id="271"/>
            <p14:sldId id="291"/>
            <p14:sldId id="292"/>
            <p14:sldId id="301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69EAF0-3767-4F81-B3B5-A4BDB5CEB5AF}" v="64" dt="2023-10-14T12:34:20.237"/>
    <p1510:client id="{A4BE4CA2-711C-4C5F-A9A1-BE53F5F5E5D5}" v="27" dt="2023-10-15T06:02:41.9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E3592-D2EA-4ED6-87EC-F397FAA61990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761E87-6D97-4BFF-A2BD-CEA37C0FED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7366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F937A-ABE0-4D1A-8105-E0F9925B8164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2610-4E8B-454A-93B4-8E7B67CCE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93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F937A-ABE0-4D1A-8105-E0F9925B8164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2610-4E8B-454A-93B4-8E7B67CCE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103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F937A-ABE0-4D1A-8105-E0F9925B8164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2610-4E8B-454A-93B4-8E7B67CCEC56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7800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F937A-ABE0-4D1A-8105-E0F9925B8164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2610-4E8B-454A-93B4-8E7B67CCE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3949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F937A-ABE0-4D1A-8105-E0F9925B8164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2610-4E8B-454A-93B4-8E7B67CCEC56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5000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F937A-ABE0-4D1A-8105-E0F9925B8164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2610-4E8B-454A-93B4-8E7B67CCE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421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F937A-ABE0-4D1A-8105-E0F9925B8164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2610-4E8B-454A-93B4-8E7B67CCE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58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F937A-ABE0-4D1A-8105-E0F9925B8164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2610-4E8B-454A-93B4-8E7B67CCE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85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F937A-ABE0-4D1A-8105-E0F9925B8164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2610-4E8B-454A-93B4-8E7B67CCE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54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F937A-ABE0-4D1A-8105-E0F9925B8164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2610-4E8B-454A-93B4-8E7B67CCE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48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F937A-ABE0-4D1A-8105-E0F9925B8164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2610-4E8B-454A-93B4-8E7B67CCE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200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F937A-ABE0-4D1A-8105-E0F9925B8164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2610-4E8B-454A-93B4-8E7B67CCE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550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F937A-ABE0-4D1A-8105-E0F9925B8164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2610-4E8B-454A-93B4-8E7B67CCE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33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F937A-ABE0-4D1A-8105-E0F9925B8164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2610-4E8B-454A-93B4-8E7B67CCE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743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F937A-ABE0-4D1A-8105-E0F9925B8164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2610-4E8B-454A-93B4-8E7B67CCE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630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F937A-ABE0-4D1A-8105-E0F9925B8164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2610-4E8B-454A-93B4-8E7B67CCE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95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F937A-ABE0-4D1A-8105-E0F9925B8164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2C92610-4E8B-454A-93B4-8E7B67CCE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219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mul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39619-7BB3-89EC-6C41-E9D0BE9A2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2653" y="737118"/>
            <a:ext cx="1296955" cy="111968"/>
          </a:xfrm>
        </p:spPr>
        <p:txBody>
          <a:bodyPr>
            <a:noAutofit/>
          </a:bodyPr>
          <a:lstStyle/>
          <a:p>
            <a:r>
              <a:rPr lang="en-IN" sz="800" b="1" i="1" dirty="0">
                <a:solidFill>
                  <a:schemeClr val="accent6">
                    <a:lumMod val="75000"/>
                  </a:schemeClr>
                </a:solidFill>
              </a:rPr>
              <a:t>AMUL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AA6CF-633F-8773-3B20-EBE687421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707106" y="4232378"/>
            <a:ext cx="8673427" cy="1322587"/>
          </a:xfrm>
        </p:spPr>
        <p:txBody>
          <a:bodyPr>
            <a:normAutofit/>
          </a:bodyPr>
          <a:lstStyle/>
          <a:p>
            <a:r>
              <a:rPr lang="en-IN" sz="2400" i="1" dirty="0">
                <a:latin typeface="Agency FB" panose="020B0503020202020204" pitchFamily="34" charset="0"/>
              </a:rPr>
              <a:t>     -THE TASTE OF INDIA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1546C-FC42-3172-7617-8F6BCD21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447"/>
            <a:ext cx="5542385" cy="55423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3D4EFE-CD04-1760-B325-42949F72CBFF}"/>
              </a:ext>
            </a:extLst>
          </p:cNvPr>
          <p:cNvSpPr txBox="1"/>
          <p:nvPr/>
        </p:nvSpPr>
        <p:spPr>
          <a:xfrm>
            <a:off x="2266998" y="3655739"/>
            <a:ext cx="61698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dirty="0">
                <a:effectLst/>
                <a:latin typeface="+mj-lt"/>
              </a:rPr>
              <a:t>Anand Milk Union Limited</a:t>
            </a:r>
            <a:endParaRPr lang="en-IN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359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6000">
        <p:cut/>
      </p:transition>
    </mc:Choice>
    <mc:Fallback xmlns="">
      <p:transition advTm="16000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68DD9-FD45-82B4-BA0F-5EEFBFC4F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421"/>
            <a:ext cx="6382139" cy="1320800"/>
          </a:xfrm>
        </p:spPr>
        <p:txBody>
          <a:bodyPr/>
          <a:lstStyle/>
          <a:p>
            <a:r>
              <a:rPr lang="en-IN" b="1" i="1" dirty="0"/>
              <a:t>COMPITETORS OF AMUL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04C90-A90C-9D61-95EA-59D96A7EA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" y="1438988"/>
            <a:ext cx="9983755" cy="6559421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Three competitors of Amul in the dairy and dairy product industry are:</a:t>
            </a:r>
          </a:p>
          <a:p>
            <a:r>
              <a:rPr lang="en-US" sz="2400" i="1" dirty="0"/>
              <a:t>1. Nestlé: </a:t>
            </a:r>
            <a:r>
              <a:rPr lang="en-US" i="1" dirty="0"/>
              <a:t>Nestlé is a global food and beverage company that produces a wide range of dairy products, including milk, yogurt, and dairy-based beverages.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b="1" i="1" dirty="0"/>
              <a:t>2. Mother Dairy: </a:t>
            </a:r>
            <a:r>
              <a:rPr lang="en-US" i="1" dirty="0"/>
              <a:t>Mother Dairy is a prominent dairy company in India, offering a variety of dairy products, including milk, ice cream, and dairy-based foods.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b="1" i="1" dirty="0"/>
              <a:t>3. Parag Milk Foods: </a:t>
            </a:r>
            <a:r>
              <a:rPr lang="en-US" i="1" dirty="0"/>
              <a:t>Parag Milk Foods is another Indian dairy company known for its dairy products, including milk, cheese, and ghee.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  These companies compete with Amul in the market by offering similar dairy products to consumers.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400037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0E39B-82CC-0573-8DBF-99D9AE5CB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51" y="296722"/>
            <a:ext cx="3501196" cy="2838364"/>
          </a:xfrm>
        </p:spPr>
        <p:txBody>
          <a:bodyPr/>
          <a:lstStyle/>
          <a:p>
            <a:r>
              <a:rPr lang="en-IN" dirty="0"/>
              <a:t>SWOT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3442E-A3CF-4465-B9ED-2D78128B864E}"/>
              </a:ext>
            </a:extLst>
          </p:cNvPr>
          <p:cNvSpPr txBox="1"/>
          <p:nvPr/>
        </p:nvSpPr>
        <p:spPr>
          <a:xfrm>
            <a:off x="369191" y="1245333"/>
            <a:ext cx="73152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SWOT Analysis Of Amul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SWOT Analysis of Amul discusses the company’s strengths, weaknesses.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 figuring out how the company is planning to expand its businesses, growth strategies which we call opportunities and threats.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As one of the largest dairy companies in India, it has several strengths, weaknesses, opportunities, and threats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A7D07F-BFD1-2262-1C93-4F0D53415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289" y="4138433"/>
            <a:ext cx="5066523" cy="268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5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02469-EED5-0E79-DA82-955558729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648" y="2289109"/>
            <a:ext cx="8596668" cy="1424473"/>
          </a:xfrm>
        </p:spPr>
        <p:txBody>
          <a:bodyPr>
            <a:normAutofit/>
          </a:bodyPr>
          <a:lstStyle/>
          <a:p>
            <a:r>
              <a:rPr lang="en-IN" b="1" i="1" dirty="0"/>
              <a:t>PART -2</a:t>
            </a:r>
            <a:br>
              <a:rPr lang="en-IN" b="1" i="1" dirty="0"/>
            </a:br>
            <a:r>
              <a:rPr lang="en-IN" b="1" i="1" dirty="0"/>
              <a:t>SEO &amp; KEYWORD RESEARCH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61A09C-51A8-F091-7BA8-9E71B8CFA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404" y="1548540"/>
            <a:ext cx="1923661" cy="343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6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C5BD0-EE6C-F405-5C7E-8DC49309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5768" y="2998237"/>
            <a:ext cx="8596668" cy="1320800"/>
          </a:xfrm>
        </p:spPr>
        <p:txBody>
          <a:bodyPr/>
          <a:lstStyle/>
          <a:p>
            <a:r>
              <a:rPr lang="en-IN" dirty="0"/>
              <a:t>KEY RESEARCH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FB5627-41DA-3419-8731-DE72D06767E9}"/>
              </a:ext>
            </a:extLst>
          </p:cNvPr>
          <p:cNvSpPr txBox="1"/>
          <p:nvPr/>
        </p:nvSpPr>
        <p:spPr>
          <a:xfrm>
            <a:off x="3219061" y="481507"/>
            <a:ext cx="730054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Research objectives for Amul: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*Find New Places to Sell*: Research where they can sell their products in new locations.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*Learn What People Like*: Understand what people prefer when it comes to dairy products.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*Make Safe and Quality Products*: Focus on maintaining safe and high-quality products.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*Efficient Production and Delivery*: Find ways to make milk processing and delivery more efficient.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*Beat the Competition*: Study competitors to be better and different.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*Create New Dairy Products*: Develop new dairy items that match trends like health and sustainability.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 *Be Eco-Friendly*: Look into ways to be more environmentally friendly.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*Improve Brand Image*: Understand how people see their brand and work to make it better.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*Explore International Markets*: If they want to sell in other countries, research those markets.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*Cut Costs*: Find ways to save money while still making great products.</a:t>
            </a:r>
          </a:p>
        </p:txBody>
      </p:sp>
    </p:spTree>
    <p:extLst>
      <p:ext uri="{BB962C8B-B14F-4D97-AF65-F5344CB8AC3E}">
        <p14:creationId xmlns:p14="http://schemas.microsoft.com/office/powerpoint/2010/main" val="212411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1FA3E-21E2-E15E-0764-CC34DBD4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COMPETITOR KEYWORDS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2A99B-B156-B9A7-FE79-A68473F97A6F}"/>
              </a:ext>
            </a:extLst>
          </p:cNvPr>
          <p:cNvSpPr txBox="1"/>
          <p:nvPr/>
        </p:nvSpPr>
        <p:spPr>
          <a:xfrm>
            <a:off x="1761153" y="1675684"/>
            <a:ext cx="6095222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Competitor keywords for Amul could include the names of other dairy and food companies that compete in similar markets, such as: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i="1" dirty="0"/>
              <a:t> Nestlé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i="1" dirty="0"/>
              <a:t>Mother Dairy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i="1" dirty="0"/>
              <a:t>Parag Milk Foods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i="1" dirty="0"/>
              <a:t>Britannia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i="1" dirty="0"/>
              <a:t> Danone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i="1" dirty="0"/>
              <a:t> Gujarat Cooperative Milk Marketing Federation (GCMMF)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i="1" dirty="0"/>
              <a:t>Heritage Foods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i="1" dirty="0" err="1"/>
              <a:t>Kwality</a:t>
            </a:r>
            <a:r>
              <a:rPr lang="en-US" sz="2000" b="1" i="1" dirty="0"/>
              <a:t> WALL’S</a:t>
            </a:r>
          </a:p>
          <a:p>
            <a:endParaRPr lang="en-US" sz="2000" b="1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60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3E435-82C5-2479-BDC6-639522887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44" y="2531706"/>
            <a:ext cx="8596668" cy="1320800"/>
          </a:xfrm>
        </p:spPr>
        <p:txBody>
          <a:bodyPr/>
          <a:lstStyle/>
          <a:p>
            <a:r>
              <a:rPr lang="en-IN" dirty="0"/>
              <a:t>LONG-TAIL KEYWORD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7F42F9-F503-85C2-319D-9C5B483E9F98}"/>
              </a:ext>
            </a:extLst>
          </p:cNvPr>
          <p:cNvSpPr txBox="1"/>
          <p:nvPr/>
        </p:nvSpPr>
        <p:spPr>
          <a:xfrm>
            <a:off x="4830925" y="409603"/>
            <a:ext cx="609755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Long-tail keywords are specific keyword phrases that typically have lower search volume but can be valuable for targeting a niche audience. For Amul, a dairy and food company, long-tail keyword explorations could include: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1. "Amul milk price in [specific city/region]“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2. "Buy Amul butter online“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3. "Amul ghee benefits for health“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4. "Amul ice cream flavors 2023“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5. "Amul vs Nestlé dairy products comparison“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6. "Amul organic milk benefits“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7. "Amul dairy farm sustainability practices“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8. "Where to find Amul products near me“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9. "Amul cheese recipes for kids“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10. "Amul milk delivery subscription“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  <a:p>
            <a:r>
              <a:rPr lang="en-US" dirty="0"/>
              <a:t>These long-tail keywords can help Amul reach a more targeted audience and provide information or products tailored to their specific needs or interests.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494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8BB4B-C042-8523-D23B-D13F05C2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45" y="2310882"/>
            <a:ext cx="9815803" cy="1118118"/>
          </a:xfrm>
        </p:spPr>
        <p:txBody>
          <a:bodyPr>
            <a:normAutofit fontScale="90000"/>
          </a:bodyPr>
          <a:lstStyle/>
          <a:p>
            <a:r>
              <a:rPr lang="en-IN" sz="4000" b="1" i="1" dirty="0"/>
              <a:t>CONTENT IDEAS AND MARKETING      STRATEGIES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B71BFC-C6A9-DE29-05E8-0DED6352D83F}"/>
              </a:ext>
            </a:extLst>
          </p:cNvPr>
          <p:cNvSpPr txBox="1"/>
          <p:nvPr/>
        </p:nvSpPr>
        <p:spPr>
          <a:xfrm>
            <a:off x="4348065" y="1517102"/>
            <a:ext cx="3204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i="1" dirty="0"/>
              <a:t>PART -3</a:t>
            </a:r>
          </a:p>
        </p:txBody>
      </p:sp>
    </p:spTree>
    <p:extLst>
      <p:ext uri="{BB962C8B-B14F-4D97-AF65-F5344CB8AC3E}">
        <p14:creationId xmlns:p14="http://schemas.microsoft.com/office/powerpoint/2010/main" val="30860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ECE3F-6E30-321B-6D7E-612FCD335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7" y="537794"/>
            <a:ext cx="8596668" cy="1320800"/>
          </a:xfrm>
        </p:spPr>
        <p:txBody>
          <a:bodyPr/>
          <a:lstStyle/>
          <a:p>
            <a:r>
              <a:rPr lang="en-IN" b="1" i="1" dirty="0">
                <a:latin typeface="Aptos" panose="020B0004020202020204" pitchFamily="34" charset="0"/>
              </a:rPr>
              <a:t>CONTENT IDEAS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BA696-31FC-DE57-CDDD-1C1766EE2BDF}"/>
              </a:ext>
            </a:extLst>
          </p:cNvPr>
          <p:cNvSpPr txBox="1"/>
          <p:nvPr/>
        </p:nvSpPr>
        <p:spPr>
          <a:xfrm>
            <a:off x="805543" y="821094"/>
            <a:ext cx="7638661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Recipe Videos: Create engaging recipe videos featuring Amul dairy products, showcasing various dishes like desserts, curries, or snacks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Amul Stories: Share the inspiring stories of Amul's journey, its cooperative model, and how it has impacted farmers and consumers.</a:t>
            </a:r>
          </a:p>
          <a:p>
            <a:endParaRPr lang="en-US" dirty="0"/>
          </a:p>
          <a:p>
            <a:r>
              <a:rPr lang="en-US" dirty="0"/>
              <a:t>3.   Dairy Tips: Offer tips on using dairy products in everyday cooking and baking, such as making the perfect paneer or ghee at home.</a:t>
            </a:r>
          </a:p>
          <a:p>
            <a:endParaRPr lang="en-US" dirty="0"/>
          </a:p>
          <a:p>
            <a:r>
              <a:rPr lang="en-US" dirty="0"/>
              <a:t>4. Customer Testimonials: Share positive feedback and experiences from satisfied Amul customers.</a:t>
            </a:r>
          </a:p>
          <a:p>
            <a:endParaRPr lang="en-US" dirty="0"/>
          </a:p>
          <a:p>
            <a:r>
              <a:rPr lang="en-US" dirty="0"/>
              <a:t>5. Health Benefits: Highlight the nutritional benefits of Amul products and how they contribute to a balanced diet.</a:t>
            </a:r>
          </a:p>
          <a:p>
            <a:endParaRPr lang="en-US" dirty="0"/>
          </a:p>
          <a:p>
            <a:r>
              <a:rPr lang="en-US" dirty="0"/>
              <a:t>6. Behind-the-Scenes: Show the production process, from farm to table, to give customers insight into how Amul ensures quality</a:t>
            </a:r>
          </a:p>
          <a:p>
            <a:endParaRPr lang="en-US" dirty="0"/>
          </a:p>
          <a:p>
            <a:r>
              <a:rPr lang="en-US" dirty="0"/>
              <a:t>7. Seasonal Specials: Promote seasonal products and recipes that can be created using Amul dairy items. </a:t>
            </a:r>
          </a:p>
        </p:txBody>
      </p:sp>
    </p:spTree>
    <p:extLst>
      <p:ext uri="{BB962C8B-B14F-4D97-AF65-F5344CB8AC3E}">
        <p14:creationId xmlns:p14="http://schemas.microsoft.com/office/powerpoint/2010/main" val="106594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047E-6BAF-AAEF-3161-484679A37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06" y="2528595"/>
            <a:ext cx="3382122" cy="2277771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Algerian" panose="04020705040A02060702" pitchFamily="82" charset="0"/>
              </a:rPr>
              <a:t>MARKETING STRAEGIES OF AMUL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43E556-84C3-B223-1943-1FE3E1C8E05A}"/>
              </a:ext>
            </a:extLst>
          </p:cNvPr>
          <p:cNvSpPr txBox="1"/>
          <p:nvPr/>
        </p:nvSpPr>
        <p:spPr>
          <a:xfrm>
            <a:off x="4749281" y="671804"/>
            <a:ext cx="712858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/>
          </a:p>
          <a:p>
            <a:r>
              <a:rPr lang="en-US" sz="2000" dirty="0"/>
              <a:t>Amul's Marketing And Branding Strategies &amp; Marketing Mix.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Amul has a low-cost pricing strategy for products that are consumed regularly.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 This pricing strategy of Amul made it affordable for its target audience.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 Increasing the price of goods proportional to their audience's increase in income helped them retain their customer base.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4429E-410C-71AA-7960-5DA093C48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106" y="4219769"/>
            <a:ext cx="4690188" cy="263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9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62151-293F-4733-A266-391C2821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Algerian" panose="04020705040A02060702" pitchFamily="82" charset="0"/>
              </a:rPr>
              <a:t>DIGITAL STRATEGY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FC6BD-E083-F697-AF33-AF7CCB354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34017"/>
            <a:ext cx="8596668" cy="388077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sz="2400" b="0" i="0" dirty="0">
              <a:effectLst/>
            </a:endParaRPr>
          </a:p>
          <a:p>
            <a:pPr algn="l"/>
            <a:r>
              <a:rPr lang="en-US" sz="2400" b="0" i="0" dirty="0">
                <a:effectLst/>
              </a:rPr>
              <a:t>Amul's digital marketing strategies have effectively utilized various online platforms to engage with their audience. </a:t>
            </a:r>
          </a:p>
          <a:p>
            <a:pPr algn="l"/>
            <a:r>
              <a:rPr lang="en-US" sz="2400" b="0" i="0" dirty="0">
                <a:effectLst/>
              </a:rPr>
              <a:t>Through social media channels like Facebook, Instagram, and Twitter, Amul has created a strong online presence and interacted with consumers in a personalized and engaging manner.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0969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4CD9E-8EB4-5A56-381D-D27C5DE8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1BF63-DE4C-FB4F-80ED-0ED5C28D9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6971" y="1270000"/>
            <a:ext cx="6281873" cy="577599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 INTRODUCTION AMUL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VISION , MISSION &amp;VALUES OF AMUL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UNIQUE SELLING POINT [USP],KPI OF AMUL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BRAND TONE OF AMUL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SMART GOALS OF AMUL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COMPETITORS OF AMUL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SWOT ANAYSIS OF AMUL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SEO&amp;KEYWORD RESEARCH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CONTENT IDEAS &amp; MARKETING STRATEGIES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OVERVIEW OF AMUL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INSTGRAM STORIES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963476-FD9F-FCB8-B921-A31B9218323E}"/>
              </a:ext>
            </a:extLst>
          </p:cNvPr>
          <p:cNvSpPr txBox="1"/>
          <p:nvPr/>
        </p:nvSpPr>
        <p:spPr>
          <a:xfrm>
            <a:off x="11737910" y="0"/>
            <a:ext cx="454090" cy="37882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B3DE0-E946-892D-3881-C4074D5997EF}"/>
              </a:ext>
            </a:extLst>
          </p:cNvPr>
          <p:cNvSpPr txBox="1"/>
          <p:nvPr/>
        </p:nvSpPr>
        <p:spPr>
          <a:xfrm>
            <a:off x="0" y="4002833"/>
            <a:ext cx="485728" cy="285516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339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3AD74-6878-E0F5-A282-CCCE01C73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301" y="2433901"/>
            <a:ext cx="3501196" cy="2456442"/>
          </a:xfrm>
        </p:spPr>
        <p:txBody>
          <a:bodyPr>
            <a:normAutofit/>
          </a:bodyPr>
          <a:lstStyle/>
          <a:p>
            <a:r>
              <a:rPr lang="en-IN" dirty="0">
                <a:latin typeface="Algerian" panose="04020705040A02060702" pitchFamily="82" charset="0"/>
              </a:rPr>
              <a:t>SOCIAL MEDIA ENGAGEMENT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40022-79D1-F1E1-6722-6BD7522B2F09}"/>
              </a:ext>
            </a:extLst>
          </p:cNvPr>
          <p:cNvSpPr txBox="1"/>
          <p:nvPr/>
        </p:nvSpPr>
        <p:spPr>
          <a:xfrm>
            <a:off x="4762728" y="1317276"/>
            <a:ext cx="60975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Google Sans"/>
              </a:rPr>
              <a:t> Amul has a massive fan base of over 335K followers given that Twitter is a very different platform when compared to other social media platforms.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0" i="0" dirty="0">
              <a:effectLst/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Google Sans"/>
              </a:rPr>
              <a:t> On various occasions, Amul posts fun graphics featuring the Amul Butter Girl.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7589B6-D3B3-BA72-276A-1E749287BAC5}"/>
              </a:ext>
            </a:extLst>
          </p:cNvPr>
          <p:cNvSpPr txBox="1"/>
          <p:nvPr/>
        </p:nvSpPr>
        <p:spPr>
          <a:xfrm>
            <a:off x="4868248" y="3027784"/>
            <a:ext cx="60975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Google Sans"/>
              </a:rPr>
              <a:t>Amul produces simple, strategic, and creative campaigns that align with its brand image and resonate with its audience.</a:t>
            </a:r>
          </a:p>
          <a:p>
            <a:endParaRPr lang="en-US" dirty="0"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Google Sans"/>
              </a:rPr>
              <a:t> They have dipped into social media and digital platforms to generate awareness and connect with their audience.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37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4945205-0A45-9C7A-1BFA-D7EB7CAA6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695036"/>
              </p:ext>
            </p:extLst>
          </p:nvPr>
        </p:nvGraphicFramePr>
        <p:xfrm>
          <a:off x="1082349" y="676806"/>
          <a:ext cx="2080730" cy="4127464"/>
        </p:xfrm>
        <a:graphic>
          <a:graphicData uri="http://schemas.openxmlformats.org/drawingml/2006/table">
            <a:tbl>
              <a:tblPr/>
              <a:tblGrid>
                <a:gridCol w="1040365">
                  <a:extLst>
                    <a:ext uri="{9D8B030D-6E8A-4147-A177-3AD203B41FA5}">
                      <a16:colId xmlns:a16="http://schemas.microsoft.com/office/drawing/2014/main" val="1174036927"/>
                    </a:ext>
                  </a:extLst>
                </a:gridCol>
                <a:gridCol w="1040365">
                  <a:extLst>
                    <a:ext uri="{9D8B030D-6E8A-4147-A177-3AD203B41FA5}">
                      <a16:colId xmlns:a16="http://schemas.microsoft.com/office/drawing/2014/main" val="2626259608"/>
                    </a:ext>
                  </a:extLst>
                </a:gridCol>
              </a:tblGrid>
              <a:tr h="402266">
                <a:tc>
                  <a:txBody>
                    <a:bodyPr/>
                    <a:lstStyle/>
                    <a:p>
                      <a:pPr algn="l" fontAlgn="ctr" latinLnBrk="0"/>
                      <a:endParaRPr lang="en-IN" b="1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IN" b="1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34341"/>
                  </a:ext>
                </a:extLst>
              </a:tr>
              <a:tr h="229867">
                <a:tc>
                  <a:txBody>
                    <a:bodyPr/>
                    <a:lstStyle/>
                    <a:p>
                      <a:pPr algn="l" fontAlgn="t"/>
                      <a:endParaRPr lang="en-IN"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IN" dirty="0"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780795"/>
                  </a:ext>
                </a:extLst>
              </a:tr>
              <a:tr h="229867">
                <a:tc>
                  <a:txBody>
                    <a:bodyPr/>
                    <a:lstStyle/>
                    <a:p>
                      <a:pPr algn="l" fontAlgn="t"/>
                      <a:endParaRPr lang="en-IN"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IN" dirty="0"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877079"/>
                  </a:ext>
                </a:extLst>
              </a:tr>
              <a:tr h="229867">
                <a:tc>
                  <a:txBody>
                    <a:bodyPr/>
                    <a:lstStyle/>
                    <a:p>
                      <a:pPr algn="l" fontAlgn="t"/>
                      <a:endParaRPr lang="en-IN"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IN"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106956"/>
                  </a:ext>
                </a:extLst>
              </a:tr>
              <a:tr h="747066">
                <a:tc>
                  <a:txBody>
                    <a:bodyPr/>
                    <a:lstStyle/>
                    <a:p>
                      <a:pPr algn="l" fontAlgn="t"/>
                      <a:endParaRPr lang="en-IN" dirty="0"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537456"/>
                  </a:ext>
                </a:extLst>
              </a:tr>
              <a:tr h="229867">
                <a:tc>
                  <a:txBody>
                    <a:bodyPr/>
                    <a:lstStyle/>
                    <a:p>
                      <a:pPr algn="l" fontAlgn="t"/>
                      <a:endParaRPr lang="en-IN"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IN" dirty="0"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364686"/>
                  </a:ext>
                </a:extLst>
              </a:tr>
              <a:tr h="229867">
                <a:tc>
                  <a:txBody>
                    <a:bodyPr/>
                    <a:lstStyle/>
                    <a:p>
                      <a:pPr algn="l" fontAlgn="t"/>
                      <a:endParaRPr lang="en-IN" dirty="0"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IN"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92795"/>
                  </a:ext>
                </a:extLst>
              </a:tr>
              <a:tr h="574666">
                <a:tc>
                  <a:txBody>
                    <a:bodyPr/>
                    <a:lstStyle/>
                    <a:p>
                      <a:pPr algn="l" fontAlgn="t"/>
                      <a:endParaRPr lang="en-IN"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255481"/>
                  </a:ext>
                </a:extLst>
              </a:tr>
              <a:tr h="574666">
                <a:tc>
                  <a:txBody>
                    <a:bodyPr/>
                    <a:lstStyle/>
                    <a:p>
                      <a:pPr algn="l" fontAlgn="t"/>
                      <a:endParaRPr lang="en-IN"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18253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419772-F422-8FC8-1694-A647F52BB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768474"/>
              </p:ext>
            </p:extLst>
          </p:nvPr>
        </p:nvGraphicFramePr>
        <p:xfrm>
          <a:off x="11535952" y="4376062"/>
          <a:ext cx="416560" cy="1911322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374789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9464930"/>
                    </a:ext>
                  </a:extLst>
                </a:gridCol>
              </a:tblGrid>
              <a:tr h="174847">
                <a:tc>
                  <a:txBody>
                    <a:bodyPr/>
                    <a:lstStyle/>
                    <a:p>
                      <a:pPr algn="l" fontAlgn="ctr" latinLnBrk="0"/>
                      <a:endParaRPr lang="en-IN" b="1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IN" b="1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681443"/>
                  </a:ext>
                </a:extLst>
              </a:tr>
              <a:tr h="174847"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IN" dirty="0"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151001"/>
                  </a:ext>
                </a:extLst>
              </a:tr>
              <a:tr h="174847"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IN" dirty="0"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803290"/>
                  </a:ext>
                </a:extLst>
              </a:tr>
              <a:tr h="174847">
                <a:tc>
                  <a:txBody>
                    <a:bodyPr/>
                    <a:lstStyle/>
                    <a:p>
                      <a:pPr algn="l" fontAlgn="t"/>
                      <a:endParaRPr lang="en-IN" dirty="0"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IN" dirty="0"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876466"/>
                  </a:ext>
                </a:extLst>
              </a:tr>
              <a:tr h="448282">
                <a:tc>
                  <a:txBody>
                    <a:bodyPr/>
                    <a:lstStyle/>
                    <a:p>
                      <a:pPr algn="l" fontAlgn="t"/>
                      <a:endParaRPr lang="en-IN" dirty="0"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IN" dirty="0"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018598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ED2EE67E-0B0A-34C4-FE76-781717876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04" y="557356"/>
            <a:ext cx="8640148" cy="5586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  Overview Of Amul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ter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j-lt"/>
                <a:hlinkClick r:id="rId2"/>
              </a:rPr>
              <a:t>Amul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rPr>
              <a:t> was incorporated to protect the interests of consumers and milk producers in India By Gujarat Cooperative Milk Marketing Federation Limited ( GCMMFL 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rPr>
              <a:t>Note: GCMMFL Stands for Gujarat Co-operative Milk Marketing Federation Ltd</a:t>
            </a:r>
            <a:endParaRPr kumimoji="0" lang="en-US" altLang="en-US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rPr>
              <a:t>Amul Stands For Anand Milk Union Limited is also known for starting the white revolution, encouraging local milk farmers to dream.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1" i="0" u="sng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rPr>
              <a:t>This is what made them the largest producer of milk products.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rPr>
              <a:t>It Operates through 61 Offices, 10,000+ Dealers, and 10+ Lakh Retailers which is one of the largest networks in India after railways which has over 20+ employees.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dirty="0">
              <a:solidFill>
                <a:srgbClr val="333333"/>
              </a:solidFill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rPr>
              <a:t> its products range from milk, cheese, butter, milk powders, beverages, ghee, ice cream, and other milk products.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rPr>
              <a:t>Amul has been awarded over 10+ awards for excellence in marketing and quality</a:t>
            </a:r>
            <a:r>
              <a:rPr lang="en-US" altLang="en-US" dirty="0">
                <a:latin typeface="+mj-lt"/>
              </a:rPr>
              <a:t>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6E778-943C-A543-2D61-65100A55C637}"/>
              </a:ext>
            </a:extLst>
          </p:cNvPr>
          <p:cNvSpPr txBox="1"/>
          <p:nvPr/>
        </p:nvSpPr>
        <p:spPr>
          <a:xfrm>
            <a:off x="11535952" y="2631233"/>
            <a:ext cx="609299" cy="41977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0A35C9-A9DB-369E-7190-1B254D8F3AC3}"/>
              </a:ext>
            </a:extLst>
          </p:cNvPr>
          <p:cNvSpPr txBox="1"/>
          <p:nvPr/>
        </p:nvSpPr>
        <p:spPr>
          <a:xfrm>
            <a:off x="46749" y="0"/>
            <a:ext cx="550506" cy="375090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87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FAA0-5C67-8C40-3B5A-38FA2CE04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779" y="2569865"/>
            <a:ext cx="8596668" cy="1320800"/>
          </a:xfrm>
        </p:spPr>
        <p:txBody>
          <a:bodyPr>
            <a:normAutofit/>
          </a:bodyPr>
          <a:lstStyle/>
          <a:p>
            <a:r>
              <a:rPr lang="en-IN" sz="3200" b="1" i="1" dirty="0"/>
              <a:t>INSTAGARAM REEL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48E79A-0BAB-34D9-98A0-50A7470F7FAA}"/>
              </a:ext>
            </a:extLst>
          </p:cNvPr>
          <p:cNvSpPr txBox="1"/>
          <p:nvPr/>
        </p:nvSpPr>
        <p:spPr>
          <a:xfrm>
            <a:off x="4160785" y="2002523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https://instagram.com/stories/kiraboy16/3212604102337128888?utm_source=ig_story_item_share&amp;igshid=MTc4MmM1YmI2Ng==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91F02-1E62-1E84-FD31-4C734F2DB23A}"/>
              </a:ext>
            </a:extLst>
          </p:cNvPr>
          <p:cNvSpPr txBox="1"/>
          <p:nvPr/>
        </p:nvSpPr>
        <p:spPr>
          <a:xfrm>
            <a:off x="4086140" y="3802626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https://instagram.com/stories/kiraboy16/3212604102337128888?utm_source=ig_story_item_share&amp;igshid=MTc4MmM1YmI2Ng==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4C64A-1455-29B1-5801-A86D32779904}"/>
              </a:ext>
            </a:extLst>
          </p:cNvPr>
          <p:cNvSpPr txBox="1"/>
          <p:nvPr/>
        </p:nvSpPr>
        <p:spPr>
          <a:xfrm>
            <a:off x="592269" y="1940968"/>
            <a:ext cx="2556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PART -4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2108FF-D4FA-113F-71AE-5DBF0AFEC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7800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4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3CE856-7DE1-1FDB-85EC-95F58F639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256" y="732453"/>
            <a:ext cx="2800583" cy="6223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B129BB-FA32-DB6B-C74F-29C6AC6040FD}"/>
              </a:ext>
            </a:extLst>
          </p:cNvPr>
          <p:cNvSpPr txBox="1"/>
          <p:nvPr/>
        </p:nvSpPr>
        <p:spPr>
          <a:xfrm>
            <a:off x="11672596" y="0"/>
            <a:ext cx="519404" cy="384421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9F98A-9102-2F68-8C7C-1A3DDE402E49}"/>
              </a:ext>
            </a:extLst>
          </p:cNvPr>
          <p:cNvSpPr txBox="1"/>
          <p:nvPr/>
        </p:nvSpPr>
        <p:spPr>
          <a:xfrm>
            <a:off x="17223" y="2990458"/>
            <a:ext cx="494522" cy="38535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827A42-C6BC-D841-3A7A-E96239287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12" y="732453"/>
            <a:ext cx="2800584" cy="6223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E0CA4A-583D-7EA4-8E92-48AA9B897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6" y="681131"/>
            <a:ext cx="3366236" cy="598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A6B574-79CB-2E48-19CF-5A5CAB9C3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720" y="0"/>
            <a:ext cx="7726280" cy="69233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9A5C24-751F-EF05-F133-E2749D12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1971"/>
            <a:ext cx="4529721" cy="32860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DFD756-8310-84A0-1F18-3659C5778107}"/>
              </a:ext>
            </a:extLst>
          </p:cNvPr>
          <p:cNvSpPr txBox="1"/>
          <p:nvPr/>
        </p:nvSpPr>
        <p:spPr>
          <a:xfrm>
            <a:off x="0" y="986873"/>
            <a:ext cx="4387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i="1" dirty="0">
                <a:solidFill>
                  <a:schemeClr val="accent1"/>
                </a:solidFill>
                <a:latin typeface="Arial Black" panose="020B0A04020102020204" pitchFamily="34" charset="0"/>
              </a:rPr>
              <a:t>CONTRIBUTION</a:t>
            </a:r>
          </a:p>
        </p:txBody>
      </p:sp>
    </p:spTree>
    <p:extLst>
      <p:ext uri="{BB962C8B-B14F-4D97-AF65-F5344CB8AC3E}">
        <p14:creationId xmlns:p14="http://schemas.microsoft.com/office/powerpoint/2010/main" val="385618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74FA1-73D4-EC47-0E88-4AE34D142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97" y="2523930"/>
            <a:ext cx="8596668" cy="1320800"/>
          </a:xfrm>
        </p:spPr>
        <p:txBody>
          <a:bodyPr/>
          <a:lstStyle/>
          <a:p>
            <a:r>
              <a:rPr lang="en-IN" b="1" i="1" dirty="0">
                <a:solidFill>
                  <a:schemeClr val="tx1"/>
                </a:solidFill>
                <a:latin typeface="Arial Black" panose="020B0A04020102020204" pitchFamily="34" charset="0"/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A4823-417B-0DA6-5977-A0EE694D0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831133"/>
            <a:ext cx="1600200" cy="285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0094CB-8357-0B58-CCD1-26FFCFD2A35C}"/>
              </a:ext>
            </a:extLst>
          </p:cNvPr>
          <p:cNvSpPr txBox="1"/>
          <p:nvPr/>
        </p:nvSpPr>
        <p:spPr>
          <a:xfrm>
            <a:off x="5088294" y="4334070"/>
            <a:ext cx="436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/>
              <a:t>BE MORE MILK</a:t>
            </a:r>
          </a:p>
        </p:txBody>
      </p:sp>
    </p:spTree>
    <p:extLst>
      <p:ext uri="{BB962C8B-B14F-4D97-AF65-F5344CB8AC3E}">
        <p14:creationId xmlns:p14="http://schemas.microsoft.com/office/powerpoint/2010/main" val="116716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0BC7E-3ECF-F472-89E2-F137372B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71" y="2307772"/>
            <a:ext cx="8596668" cy="1320800"/>
          </a:xfrm>
        </p:spPr>
        <p:txBody>
          <a:bodyPr>
            <a:normAutofit/>
          </a:bodyPr>
          <a:lstStyle/>
          <a:p>
            <a:r>
              <a:rPr lang="en-IN" b="1" i="1" dirty="0">
                <a:latin typeface="Agency FB" panose="020B0503020202020204" pitchFamily="34" charset="0"/>
              </a:rPr>
              <a:t>PRESENTED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AFE4-2136-CECC-826C-C52AC62D4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87" y="1353693"/>
            <a:ext cx="6315136" cy="5248622"/>
          </a:xfrm>
          <a:solidFill>
            <a:schemeClr val="bg2"/>
          </a:solidFill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800" b="1" i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Team Leader : B.SOUJANYA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800" b="1" i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Team member : A.VARSHITHA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800" b="1" i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Team member : B.REDDY LIKITH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800" b="1" i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 Team member :B.SANDYA SREE</a:t>
            </a:r>
            <a:endParaRPr lang="en-IN" sz="2800" b="1" i="1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800" b="1" i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Team member : D.GOVARDHAN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7D53A2-4C9F-E031-E294-5AA8C717BACF}"/>
              </a:ext>
            </a:extLst>
          </p:cNvPr>
          <p:cNvSpPr txBox="1"/>
          <p:nvPr/>
        </p:nvSpPr>
        <p:spPr>
          <a:xfrm>
            <a:off x="20883" y="37322"/>
            <a:ext cx="553305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199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FFE01D-1616-257D-11C5-A71BC9B11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744254"/>
            <a:ext cx="8596668" cy="1320800"/>
          </a:xfrm>
        </p:spPr>
        <p:txBody>
          <a:bodyPr/>
          <a:lstStyle/>
          <a:p>
            <a:r>
              <a:rPr lang="en-IN" b="1" i="1" dirty="0"/>
              <a:t>RESEARCH BRAND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7D32B1-F1D8-5CB7-9149-EC887EC40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1368" y="1111909"/>
            <a:ext cx="4185623" cy="576262"/>
          </a:xfrm>
        </p:spPr>
        <p:txBody>
          <a:bodyPr/>
          <a:lstStyle/>
          <a:p>
            <a:r>
              <a:rPr lang="en-IN" sz="3200" i="1" u="sng" dirty="0"/>
              <a:t>INTRODUCTION OF AMUL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39ABB-5FDF-1CDE-9E0F-0AAE3A4D9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5875" y="1750245"/>
            <a:ext cx="6264350" cy="1422163"/>
          </a:xfrm>
        </p:spPr>
        <p:txBody>
          <a:bodyPr>
            <a:normAutofit fontScale="25000" lnSpcReduction="20000"/>
          </a:bodyPr>
          <a:lstStyle/>
          <a:p>
            <a:r>
              <a:rPr lang="en-US" sz="7200" dirty="0"/>
              <a:t>Amul is an Indian dairy cooperative brand that represents a network of dairy farmers.</a:t>
            </a:r>
          </a:p>
          <a:p>
            <a:r>
              <a:rPr lang="en-US" sz="7200" dirty="0"/>
              <a:t> It is known for producing a wide range of dairy products, including milk, butter, cheese, ice cream, and more.</a:t>
            </a:r>
          </a:p>
          <a:p>
            <a:r>
              <a:rPr lang="en-US" sz="7200" dirty="0"/>
              <a:t> Amul is famous for its quality, affordability, and its innovative and memorable advertising campaigns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E25D6D-09B8-6271-52F1-E98317DFAC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0" y="6111976"/>
            <a:ext cx="4581330" cy="685800"/>
          </a:xfrm>
          <a:solidFill>
            <a:schemeClr val="accent1"/>
          </a:solidFill>
        </p:spPr>
        <p:txBody>
          <a:bodyPr/>
          <a:lstStyle/>
          <a:p>
            <a:r>
              <a:rPr lang="en-IN" sz="2400" b="1" i="1" dirty="0"/>
              <a:t>Amul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E235D6-8776-5100-A68C-764C36A443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-1" y="47651"/>
            <a:ext cx="8612155" cy="685800"/>
          </a:xfrm>
          <a:solidFill>
            <a:schemeClr val="accent1"/>
          </a:solidFill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IN" sz="6000" dirty="0">
                <a:solidFill>
                  <a:schemeClr val="accent1"/>
                </a:solidFill>
              </a:rPr>
              <a:t>AMUL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4B2BCA-CF6B-CACD-5016-6BCB7ABCBCF0}"/>
              </a:ext>
            </a:extLst>
          </p:cNvPr>
          <p:cNvSpPr txBox="1"/>
          <p:nvPr/>
        </p:nvSpPr>
        <p:spPr>
          <a:xfrm>
            <a:off x="5125137" y="4065054"/>
            <a:ext cx="66500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1946:* Amul started as the Kaira District Cooperative Milk Producers' Union Limited in Anand, Gujarat.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1955:* It was renamed Amul, which stands for "Anand Milk Union Limited.“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White Revolution (1960s-70s):* Under Dr. </a:t>
            </a:r>
            <a:r>
              <a:rPr lang="en-US" dirty="0" err="1"/>
              <a:t>Verghese</a:t>
            </a:r>
            <a:r>
              <a:rPr lang="en-US" dirty="0"/>
              <a:t> </a:t>
            </a:r>
            <a:r>
              <a:rPr lang="en-US" dirty="0" err="1"/>
              <a:t>Kurien's</a:t>
            </a:r>
            <a:r>
              <a:rPr lang="en-US" dirty="0"/>
              <a:t> leadership, Amul modernized dairy farming in </a:t>
            </a:r>
            <a:r>
              <a:rPr lang="en-US" dirty="0" err="1"/>
              <a:t>India.It</a:t>
            </a:r>
            <a:r>
              <a:rPr lang="en-US" dirty="0"/>
              <a:t> became famous for its milk, butter, and other dairy products.</a:t>
            </a:r>
          </a:p>
        </p:txBody>
      </p:sp>
    </p:spTree>
    <p:extLst>
      <p:ext uri="{BB962C8B-B14F-4D97-AF65-F5344CB8AC3E}">
        <p14:creationId xmlns:p14="http://schemas.microsoft.com/office/powerpoint/2010/main" val="51458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5686-CCF0-90E3-E978-1BD30699F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VISION &amp;MISSION OF AMUL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AA8D6-ED87-4152-0B6B-8AA438F1A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9787" y="821146"/>
            <a:ext cx="6269591" cy="2382651"/>
          </a:xfrm>
        </p:spPr>
        <p:txBody>
          <a:bodyPr>
            <a:normAutofit fontScale="55000" lnSpcReduction="20000"/>
          </a:bodyPr>
          <a:lstStyle/>
          <a:p>
            <a:pPr marL="0" indent="0" algn="just">
              <a:buNone/>
            </a:pPr>
            <a:r>
              <a:rPr lang="en-US" sz="3200" b="1" i="1" dirty="0"/>
              <a:t>Amul's vision is to provide more and more satisfaction to the farmers, employees and distributers”</a:t>
            </a:r>
            <a:endParaRPr lang="en-IN" sz="3200" b="1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2AC30-C2ED-29EC-8C14-46E10F892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8531" y="1854403"/>
            <a:ext cx="6642815" cy="247006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   </a:t>
            </a:r>
            <a:r>
              <a:rPr lang="en-US" sz="3600" b="1" dirty="0">
                <a:solidFill>
                  <a:schemeClr val="accent1"/>
                </a:solidFill>
              </a:rPr>
              <a:t>MISSION</a:t>
            </a:r>
          </a:p>
          <a:p>
            <a:pPr marL="0" indent="0">
              <a:buNone/>
            </a:pPr>
            <a:r>
              <a:rPr lang="en-US" sz="3600" dirty="0"/>
              <a:t> </a:t>
            </a:r>
            <a:r>
              <a:rPr lang="en-US" sz="3600" b="1" i="1" dirty="0"/>
              <a:t>GCMMF </a:t>
            </a:r>
            <a:r>
              <a:rPr lang="en-US" sz="3600" b="1" i="1" dirty="0" err="1"/>
              <a:t>endeavour</a:t>
            </a:r>
            <a:r>
              <a:rPr lang="en-US" sz="3600" b="1" i="1" dirty="0"/>
              <a:t> to satisfy the taste and nutritional requirements of the customer of the world through excellence in the marketing by the committed team</a:t>
            </a:r>
            <a:r>
              <a:rPr lang="en-US" sz="3600" i="1" dirty="0"/>
              <a:t>.</a:t>
            </a:r>
          </a:p>
          <a:p>
            <a:pPr marL="0" indent="0">
              <a:buNone/>
            </a:pPr>
            <a:endParaRPr lang="en-US" sz="3600" i="1" dirty="0"/>
          </a:p>
          <a:p>
            <a:pPr marL="0" indent="0">
              <a:buNone/>
            </a:pPr>
            <a:r>
              <a:rPr lang="en-US" sz="3600" i="1" dirty="0"/>
              <a:t>      </a:t>
            </a:r>
            <a:r>
              <a:rPr lang="en-US" sz="3600" b="1" i="1" dirty="0">
                <a:solidFill>
                  <a:schemeClr val="accent1"/>
                </a:solidFill>
              </a:rPr>
              <a:t> </a:t>
            </a:r>
            <a:endParaRPr lang="en-IN" sz="3600" b="1" i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6DDAE-DA75-888D-0C2D-D558A26999F1}"/>
              </a:ext>
            </a:extLst>
          </p:cNvPr>
          <p:cNvSpPr txBox="1"/>
          <p:nvPr/>
        </p:nvSpPr>
        <p:spPr>
          <a:xfrm>
            <a:off x="5299787" y="219105"/>
            <a:ext cx="1352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1"/>
                </a:solidFill>
              </a:rPr>
              <a:t>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C8DE2-7EB4-3DF8-67C8-28B83185DBFE}"/>
              </a:ext>
            </a:extLst>
          </p:cNvPr>
          <p:cNvSpPr txBox="1"/>
          <p:nvPr/>
        </p:nvSpPr>
        <p:spPr>
          <a:xfrm>
            <a:off x="8005665" y="350831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4EEFBD-F1B6-5B9C-3E34-E1AE0FEEAE61}"/>
              </a:ext>
            </a:extLst>
          </p:cNvPr>
          <p:cNvSpPr txBox="1"/>
          <p:nvPr/>
        </p:nvSpPr>
        <p:spPr>
          <a:xfrm>
            <a:off x="5103845" y="3924358"/>
            <a:ext cx="6391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 dirty="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9" name="AutoShape 2" descr="Amul | PPT">
            <a:extLst>
              <a:ext uri="{FF2B5EF4-FFF2-40B4-BE49-F238E27FC236}">
                <a16:creationId xmlns:a16="http://schemas.microsoft.com/office/drawing/2014/main" id="{5E6A4F77-6675-FF25-EB49-70BE6AB194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8B92E6-6E4C-0CD7-D5E7-0982FCA39BD5}"/>
              </a:ext>
            </a:extLst>
          </p:cNvPr>
          <p:cNvSpPr txBox="1"/>
          <p:nvPr/>
        </p:nvSpPr>
        <p:spPr>
          <a:xfrm>
            <a:off x="5225143" y="4534678"/>
            <a:ext cx="62701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Customer Orientation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Give Customers a good, </a:t>
            </a:r>
            <a:r>
              <a:rPr lang="en-IN" b="1" dirty="0" err="1"/>
              <a:t>fairdeal</a:t>
            </a:r>
            <a:r>
              <a:rPr lang="en-IN" b="1" dirty="0"/>
              <a:t>, Great customer relationship take time. Do not try to </a:t>
            </a:r>
            <a:r>
              <a:rPr lang="en-IN" b="1" dirty="0" err="1"/>
              <a:t>maximizen</a:t>
            </a:r>
            <a:r>
              <a:rPr lang="en-IN" b="1" dirty="0"/>
              <a:t> short term profits at the expense of the building those enduring relationships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AD2A91-B759-40E7-1126-9BC758914429}"/>
              </a:ext>
            </a:extLst>
          </p:cNvPr>
          <p:cNvSpPr txBox="1"/>
          <p:nvPr/>
        </p:nvSpPr>
        <p:spPr>
          <a:xfrm>
            <a:off x="0" y="0"/>
            <a:ext cx="510654" cy="369492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2A3217-0D48-7E6F-2DA2-738E54C3267A}"/>
              </a:ext>
            </a:extLst>
          </p:cNvPr>
          <p:cNvSpPr txBox="1"/>
          <p:nvPr/>
        </p:nvSpPr>
        <p:spPr>
          <a:xfrm>
            <a:off x="11569378" y="3508310"/>
            <a:ext cx="576903" cy="334969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23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B9A870-B565-7F96-1058-D532F165BA73}"/>
              </a:ext>
            </a:extLst>
          </p:cNvPr>
          <p:cNvSpPr txBox="1"/>
          <p:nvPr/>
        </p:nvSpPr>
        <p:spPr>
          <a:xfrm>
            <a:off x="1173324" y="1195138"/>
            <a:ext cx="60975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Google Sans"/>
              </a:rPr>
              <a:t>Amul also offers the broadest range of dairy products, including ghee, butter, milk, chocolate, cheese, sweets, milk powder, ice cream, yogurt, buttermilk, and bread spreads.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Google Sans"/>
              </a:rPr>
              <a:t> The quality, and the taste of Amul's eatables, are unparalleled.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Google Sans"/>
              </a:rPr>
              <a:t> The variety of Amul's products caters to a more significant audience segment.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2A6E8E-0588-CFA2-E523-EDC52362E181}"/>
              </a:ext>
            </a:extLst>
          </p:cNvPr>
          <p:cNvSpPr txBox="1"/>
          <p:nvPr/>
        </p:nvSpPr>
        <p:spPr>
          <a:xfrm>
            <a:off x="464197" y="587829"/>
            <a:ext cx="4170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/>
              <a:t>UNIQUE SELLING POINT[USP]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269F8C-AF31-D2D0-0AF5-4DC9A32FCA52}"/>
              </a:ext>
            </a:extLst>
          </p:cNvPr>
          <p:cNvSpPr txBox="1"/>
          <p:nvPr/>
        </p:nvSpPr>
        <p:spPr>
          <a:xfrm>
            <a:off x="706793" y="3526971"/>
            <a:ext cx="407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u="sng" dirty="0"/>
              <a:t>SHORT GOALS OF AMUL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68CF9C-494C-9D70-4609-F739F39F8A70}"/>
              </a:ext>
            </a:extLst>
          </p:cNvPr>
          <p:cNvSpPr txBox="1"/>
          <p:nvPr/>
        </p:nvSpPr>
        <p:spPr>
          <a:xfrm>
            <a:off x="5857293" y="236786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 unique selling point (USP), also called a unique selling proposition, is the essence of what makes your product or service better than competitors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ED8B3-83AB-620E-BCAA-C23A5A881B25}"/>
              </a:ext>
            </a:extLst>
          </p:cNvPr>
          <p:cNvSpPr txBox="1"/>
          <p:nvPr/>
        </p:nvSpPr>
        <p:spPr>
          <a:xfrm>
            <a:off x="5054" y="0"/>
            <a:ext cx="464197" cy="352697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145B9-4F85-F1AF-014C-926F31923B70}"/>
              </a:ext>
            </a:extLst>
          </p:cNvPr>
          <p:cNvSpPr txBox="1"/>
          <p:nvPr/>
        </p:nvSpPr>
        <p:spPr>
          <a:xfrm>
            <a:off x="11818776" y="2873829"/>
            <a:ext cx="373224" cy="398417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717D26-1A26-DE95-E00F-D53C584BC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665" y="3760237"/>
            <a:ext cx="4432342" cy="30977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C9F6DF-A45B-389D-DFBF-4E7265B0F638}"/>
              </a:ext>
            </a:extLst>
          </p:cNvPr>
          <p:cNvSpPr txBox="1"/>
          <p:nvPr/>
        </p:nvSpPr>
        <p:spPr>
          <a:xfrm>
            <a:off x="1565209" y="4114771"/>
            <a:ext cx="547940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 Get more milk from farmers.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 Make sure products are good quality.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Sell more in new places.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 Create new dairy products.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Deliver products efficiently.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930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5B4D7F-9B62-6791-2C7E-813A35AF4693}"/>
              </a:ext>
            </a:extLst>
          </p:cNvPr>
          <p:cNvSpPr txBox="1"/>
          <p:nvPr/>
        </p:nvSpPr>
        <p:spPr>
          <a:xfrm>
            <a:off x="970385" y="1315530"/>
            <a:ext cx="758811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KPI stands for key performance indicator, a quantifiable measure of performance over time for a specific objective.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Revenue and profit.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Amount of milk procured.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Market share.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Product quality.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Distribution and availability.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Customer satisfaction.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New product success.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Environmental sustainability.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Employee happiness and productivity.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Financial health.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40E7F-0598-1C27-43E0-AB80B53CF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252" y="2326965"/>
            <a:ext cx="3116424" cy="2521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6DFAF5-0811-D454-1E2D-48F471BE1891}"/>
              </a:ext>
            </a:extLst>
          </p:cNvPr>
          <p:cNvSpPr txBox="1"/>
          <p:nvPr/>
        </p:nvSpPr>
        <p:spPr>
          <a:xfrm>
            <a:off x="349898" y="707237"/>
            <a:ext cx="7095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1" u="sng" dirty="0">
                <a:solidFill>
                  <a:schemeClr val="accent1"/>
                </a:solidFill>
              </a:rPr>
              <a:t>KEY PERFORMANCE INDICATOR OF AMUL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676E39-13C3-BA15-28D7-3AB8AFBF490A}"/>
              </a:ext>
            </a:extLst>
          </p:cNvPr>
          <p:cNvSpPr txBox="1"/>
          <p:nvPr/>
        </p:nvSpPr>
        <p:spPr>
          <a:xfrm>
            <a:off x="74646" y="1894114"/>
            <a:ext cx="550505" cy="4963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D210C-8FAA-7E5A-6141-65DD0E4C8CFA}"/>
              </a:ext>
            </a:extLst>
          </p:cNvPr>
          <p:cNvSpPr txBox="1"/>
          <p:nvPr/>
        </p:nvSpPr>
        <p:spPr>
          <a:xfrm>
            <a:off x="11566849" y="0"/>
            <a:ext cx="594048" cy="408680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784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406834-8F3B-EACF-6F96-5DCD22E61451}"/>
              </a:ext>
            </a:extLst>
          </p:cNvPr>
          <p:cNvSpPr txBox="1"/>
          <p:nvPr/>
        </p:nvSpPr>
        <p:spPr>
          <a:xfrm>
            <a:off x="587830" y="149289"/>
            <a:ext cx="5365102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PRODUCT RANGE OF AMUL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8B4943-B822-EA82-4E9E-00BC65258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454" y="1287819"/>
            <a:ext cx="6276390" cy="5570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3B582D-E9B2-36F4-10F7-4490822E7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90" y="1147764"/>
            <a:ext cx="3918264" cy="51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A990A7-764A-D5AC-F7A0-D99CE9783E10}"/>
              </a:ext>
            </a:extLst>
          </p:cNvPr>
          <p:cNvSpPr txBox="1"/>
          <p:nvPr/>
        </p:nvSpPr>
        <p:spPr>
          <a:xfrm>
            <a:off x="177281" y="615821"/>
            <a:ext cx="3741575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IN" sz="2000" i="1" dirty="0">
                <a:solidFill>
                  <a:schemeClr val="bg1">
                    <a:lumMod val="95000"/>
                  </a:schemeClr>
                </a:solidFill>
              </a:rPr>
              <a:t>COOPERATIVE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6AB9D-1D39-2ADF-9929-69E5EC761735}"/>
              </a:ext>
            </a:extLst>
          </p:cNvPr>
          <p:cNvSpPr txBox="1"/>
          <p:nvPr/>
        </p:nvSpPr>
        <p:spPr>
          <a:xfrm>
            <a:off x="454868" y="1598654"/>
            <a:ext cx="6097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i="1" dirty="0">
                <a:latin typeface="Arial Narrow" panose="020B0606020202030204" pitchFamily="34" charset="0"/>
              </a:rPr>
              <a:t>The Amul Model of dairy development is a three-tiered structure with the dairy cooperative societies at the village level federated under a milk union at the district level and a federation of member unions at the state level.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93B3F-DE7D-0EFF-F43A-F08712AAD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194" y="253016"/>
            <a:ext cx="3345993" cy="64042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83DFE2-A8FD-5935-BE8F-338C4CFBFEC9}"/>
              </a:ext>
            </a:extLst>
          </p:cNvPr>
          <p:cNvSpPr txBox="1"/>
          <p:nvPr/>
        </p:nvSpPr>
        <p:spPr>
          <a:xfrm>
            <a:off x="454868" y="3153747"/>
            <a:ext cx="506185" cy="363893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D6E1C4-B335-FA91-0A2F-A8EC9B41F210}"/>
              </a:ext>
            </a:extLst>
          </p:cNvPr>
          <p:cNvSpPr txBox="1"/>
          <p:nvPr/>
        </p:nvSpPr>
        <p:spPr>
          <a:xfrm>
            <a:off x="11262049" y="177282"/>
            <a:ext cx="615820" cy="524380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D38B84-9502-7129-0248-F248C717D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763039"/>
            <a:ext cx="4170784" cy="230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7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advTm="7000">
        <p:cut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1047</TotalTime>
  <Words>1697</Words>
  <Application>Microsoft Office PowerPoint</Application>
  <PresentationFormat>Widescreen</PresentationFormat>
  <Paragraphs>188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Agency FB</vt:lpstr>
      <vt:lpstr>Algerian</vt:lpstr>
      <vt:lpstr>Aptos</vt:lpstr>
      <vt:lpstr>Arial</vt:lpstr>
      <vt:lpstr>Arial Black</vt:lpstr>
      <vt:lpstr>Arial Narrow</vt:lpstr>
      <vt:lpstr>Calibri</vt:lpstr>
      <vt:lpstr>Google Sans</vt:lpstr>
      <vt:lpstr>inherit</vt:lpstr>
      <vt:lpstr>Inter</vt:lpstr>
      <vt:lpstr>Trebuchet MS</vt:lpstr>
      <vt:lpstr>Wingdings</vt:lpstr>
      <vt:lpstr>Wingdings 3</vt:lpstr>
      <vt:lpstr>Facet</vt:lpstr>
      <vt:lpstr>AMUL</vt:lpstr>
      <vt:lpstr>CONTENTS</vt:lpstr>
      <vt:lpstr>PRESENTED BY</vt:lpstr>
      <vt:lpstr>RESEARCH BRAND</vt:lpstr>
      <vt:lpstr>VISION &amp;MISSION OF AMUL</vt:lpstr>
      <vt:lpstr>PowerPoint Presentation</vt:lpstr>
      <vt:lpstr>PowerPoint Presentation</vt:lpstr>
      <vt:lpstr>PowerPoint Presentation</vt:lpstr>
      <vt:lpstr>PowerPoint Presentation</vt:lpstr>
      <vt:lpstr>COMPITETORS OF AMUL</vt:lpstr>
      <vt:lpstr>SWOT ANALYSIS</vt:lpstr>
      <vt:lpstr>PART -2 SEO &amp; KEYWORD RESEARCH</vt:lpstr>
      <vt:lpstr>KEY RESEARCH</vt:lpstr>
      <vt:lpstr>COMPETITOR KEYWORDS</vt:lpstr>
      <vt:lpstr>LONG-TAIL KEYWORD </vt:lpstr>
      <vt:lpstr>CONTENT IDEAS AND MARKETING      STRATEGIES</vt:lpstr>
      <vt:lpstr>CONTENT IDEAS</vt:lpstr>
      <vt:lpstr>MARKETING STRAEGIES OF AMUL</vt:lpstr>
      <vt:lpstr>DIGITAL STRATEGY </vt:lpstr>
      <vt:lpstr>SOCIAL MEDIA ENGAGEMENT</vt:lpstr>
      <vt:lpstr>PowerPoint Presentation</vt:lpstr>
      <vt:lpstr>INSTAGARAM REEL 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chandu kolanedi</dc:creator>
  <cp:lastModifiedBy>chandu kolanedi</cp:lastModifiedBy>
  <cp:revision>8</cp:revision>
  <dcterms:created xsi:type="dcterms:W3CDTF">2023-10-13T03:28:51Z</dcterms:created>
  <dcterms:modified xsi:type="dcterms:W3CDTF">2023-10-16T08:12:57Z</dcterms:modified>
</cp:coreProperties>
</file>